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36"/>
  </p:notesMasterIdLst>
  <p:sldIdLst>
    <p:sldId id="256" r:id="rId2"/>
    <p:sldId id="258" r:id="rId3"/>
    <p:sldId id="332" r:id="rId4"/>
    <p:sldId id="283" r:id="rId5"/>
    <p:sldId id="333" r:id="rId6"/>
    <p:sldId id="273" r:id="rId7"/>
    <p:sldId id="334" r:id="rId8"/>
    <p:sldId id="308" r:id="rId9"/>
    <p:sldId id="335" r:id="rId10"/>
    <p:sldId id="292" r:id="rId11"/>
    <p:sldId id="307" r:id="rId12"/>
    <p:sldId id="336" r:id="rId13"/>
    <p:sldId id="337" r:id="rId14"/>
    <p:sldId id="338" r:id="rId15"/>
    <p:sldId id="339" r:id="rId16"/>
    <p:sldId id="341" r:id="rId17"/>
    <p:sldId id="340" r:id="rId18"/>
    <p:sldId id="320" r:id="rId19"/>
    <p:sldId id="349" r:id="rId20"/>
    <p:sldId id="350" r:id="rId21"/>
    <p:sldId id="316" r:id="rId22"/>
    <p:sldId id="309" r:id="rId23"/>
    <p:sldId id="342" r:id="rId24"/>
    <p:sldId id="343" r:id="rId25"/>
    <p:sldId id="345" r:id="rId26"/>
    <p:sldId id="346" r:id="rId27"/>
    <p:sldId id="347" r:id="rId28"/>
    <p:sldId id="348" r:id="rId29"/>
    <p:sldId id="353" r:id="rId30"/>
    <p:sldId id="351" r:id="rId31"/>
    <p:sldId id="352" r:id="rId32"/>
    <p:sldId id="354" r:id="rId33"/>
    <p:sldId id="355" r:id="rId34"/>
    <p:sldId id="27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ACD340-9CC6-4850-949B-95FC38A58D6C}">
          <p14:sldIdLst>
            <p14:sldId id="256"/>
            <p14:sldId id="258"/>
            <p14:sldId id="332"/>
            <p14:sldId id="283"/>
            <p14:sldId id="333"/>
            <p14:sldId id="273"/>
            <p14:sldId id="334"/>
            <p14:sldId id="308"/>
            <p14:sldId id="335"/>
            <p14:sldId id="292"/>
            <p14:sldId id="307"/>
            <p14:sldId id="336"/>
            <p14:sldId id="337"/>
            <p14:sldId id="338"/>
            <p14:sldId id="339"/>
            <p14:sldId id="341"/>
            <p14:sldId id="340"/>
            <p14:sldId id="320"/>
            <p14:sldId id="349"/>
            <p14:sldId id="350"/>
            <p14:sldId id="316"/>
            <p14:sldId id="309"/>
            <p14:sldId id="342"/>
            <p14:sldId id="343"/>
            <p14:sldId id="345"/>
            <p14:sldId id="346"/>
            <p14:sldId id="347"/>
            <p14:sldId id="348"/>
            <p14:sldId id="353"/>
            <p14:sldId id="351"/>
            <p14:sldId id="352"/>
            <p14:sldId id="354"/>
            <p14:sldId id="355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EFE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80790" autoAdjust="0"/>
  </p:normalViewPr>
  <p:slideViewPr>
    <p:cSldViewPr>
      <p:cViewPr>
        <p:scale>
          <a:sx n="125" d="100"/>
          <a:sy n="125" d="100"/>
        </p:scale>
        <p:origin x="187" y="86"/>
      </p:cViewPr>
      <p:guideLst>
        <p:guide orient="horz" pos="1620"/>
        <p:guide pos="2880"/>
      </p:guideLst>
    </p:cSldViewPr>
  </p:slideViewPr>
  <p:notesTextViewPr>
    <p:cViewPr>
      <p:scale>
        <a:sx n="50" d="100"/>
        <a:sy n="5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7E5AC-F6F6-4714-A6D2-BCB0EFB00FF9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D69A-3DD8-44AC-B0C7-1379074A1B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27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6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4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0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68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0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75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93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1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AED69A-3DD8-44AC-B0C7-1379074A1B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9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A668-F55E-4D07-AFD4-FC1DF7BDD25D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22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21851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0388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1690472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59333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84982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091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2300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939368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468313" y="1491902"/>
            <a:ext cx="8229600" cy="32400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132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B3BFED-9F4E-47C8-B2E3-C87F9A472C2D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90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96945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49100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67002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65940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88404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88310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42157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05238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BD1B78E-D18A-4ABB-82F7-EBAF2EDF2A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 txBox="1">
            <a:spLocks/>
          </p:cNvSpPr>
          <p:nvPr userDrawn="1"/>
        </p:nvSpPr>
        <p:spPr>
          <a:xfrm>
            <a:off x="1578204" y="0"/>
            <a:ext cx="7565796" cy="55552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" y="-132194"/>
            <a:ext cx="579121" cy="819914"/>
          </a:xfrm>
          <a:prstGeom prst="rect">
            <a:avLst/>
          </a:prstGeom>
        </p:spPr>
      </p:pic>
      <p:sp>
        <p:nvSpPr>
          <p:cNvPr id="9" name="Title Placeholder 1"/>
          <p:cNvSpPr txBox="1">
            <a:spLocks/>
          </p:cNvSpPr>
          <p:nvPr userDrawn="1"/>
        </p:nvSpPr>
        <p:spPr>
          <a:xfrm>
            <a:off x="762610" y="0"/>
            <a:ext cx="273963" cy="55552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0" name="Title Placeholder 1"/>
          <p:cNvSpPr txBox="1">
            <a:spLocks/>
          </p:cNvSpPr>
          <p:nvPr userDrawn="1"/>
        </p:nvSpPr>
        <p:spPr>
          <a:xfrm>
            <a:off x="1036573" y="0"/>
            <a:ext cx="273963" cy="5555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"/>
          <p:cNvSpPr txBox="1">
            <a:spLocks/>
          </p:cNvSpPr>
          <p:nvPr userDrawn="1"/>
        </p:nvSpPr>
        <p:spPr>
          <a:xfrm>
            <a:off x="1304241" y="0"/>
            <a:ext cx="273963" cy="55552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525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675" r:id="rId19"/>
  </p:sldLayoutIdLst>
  <p:hf hdr="0" ftr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843558"/>
            <a:ext cx="8010518" cy="1586359"/>
          </a:xfrm>
        </p:spPr>
        <p:txBody>
          <a:bodyPr>
            <a:normAutofit/>
          </a:bodyPr>
          <a:lstStyle/>
          <a:p>
            <a:r>
              <a:rPr lang="th-TH" sz="32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ระบบตรวจสอบที่จอดรถผ่านเว็บและแช</a:t>
            </a:r>
            <a:r>
              <a:rPr lang="th-TH" sz="3200" b="1" dirty="0" err="1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ทบอท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157D-283C-4ADB-A4A7-8BF8368F8835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z="1400" smtClean="0"/>
              <a:t>1</a:t>
            </a:fld>
            <a:endParaRPr lang="en-US" sz="105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49307" y="1505341"/>
            <a:ext cx="6498155" cy="18491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Parking Detection System </a:t>
            </a:r>
            <a:endParaRPr lang="en-US" sz="44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2816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Cloud 4096"/>
          <p:cNvSpPr/>
          <p:nvPr/>
        </p:nvSpPr>
        <p:spPr>
          <a:xfrm rot="511013">
            <a:off x="3417826" y="590730"/>
            <a:ext cx="6339014" cy="4605319"/>
          </a:xfrm>
          <a:prstGeom prst="cloud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001">
            <a:schemeClr val="lt2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0" name="Rounded Rectangle 59"/>
          <p:cNvSpPr/>
          <p:nvPr/>
        </p:nvSpPr>
        <p:spPr>
          <a:xfrm>
            <a:off x="149994" y="1725495"/>
            <a:ext cx="1334472" cy="13120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th-TH" sz="1200" dirty="0" smtClean="0"/>
          </a:p>
          <a:p>
            <a:pPr algn="ctr"/>
            <a:endParaRPr lang="th-TH" sz="1200" dirty="0"/>
          </a:p>
          <a:p>
            <a:pPr algn="ctr"/>
            <a:r>
              <a:rPr lang="en-US" sz="1400" b="1" dirty="0" smtClean="0"/>
              <a:t>Parking lot</a:t>
            </a:r>
            <a:r>
              <a:rPr lang="th-TH" sz="1400" b="1" dirty="0"/>
              <a:t> </a:t>
            </a:r>
            <a:r>
              <a:rPr lang="th-TH" sz="1400" b="1" dirty="0" smtClean="0"/>
              <a:t>1 </a:t>
            </a:r>
            <a:endParaRPr lang="en-US" sz="1400" b="1" dirty="0" smtClean="0"/>
          </a:p>
          <a:p>
            <a:pPr algn="ctr"/>
            <a:endParaRPr lang="en-US" sz="1200" dirty="0"/>
          </a:p>
          <a:p>
            <a:pPr algn="ctr"/>
            <a:endParaRPr lang="th-TH" sz="1200" dirty="0" smtClean="0"/>
          </a:p>
          <a:p>
            <a:pPr algn="ctr"/>
            <a:endParaRPr lang="en-US" sz="1200" b="1" dirty="0" smtClean="0"/>
          </a:p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6296402" y="1169704"/>
            <a:ext cx="2364753" cy="333702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5242" y="570778"/>
            <a:ext cx="3145101" cy="569218"/>
          </a:xfrm>
        </p:spPr>
        <p:txBody>
          <a:bodyPr>
            <a:normAutofit/>
          </a:bodyPr>
          <a:lstStyle/>
          <a:p>
            <a:r>
              <a:rPr lang="th-TH" sz="2800" b="1" dirty="0" smtClean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ภาพรวมการทำงาน</a:t>
            </a:r>
            <a:endParaRPr lang="en-US" sz="2800" b="1" dirty="0">
              <a:solidFill>
                <a:schemeClr val="tx1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1132" y="4787063"/>
            <a:ext cx="565159" cy="273844"/>
          </a:xfrm>
        </p:spPr>
        <p:txBody>
          <a:bodyPr/>
          <a:lstStyle/>
          <a:p>
            <a:fld id="{4BD1B78E-D18A-4ABB-82F7-EBAF2EDF2AD9}" type="slidenum">
              <a:rPr lang="en-US" sz="1000" smtClean="0"/>
              <a:pPr/>
              <a:t>10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428760" y="4802036"/>
            <a:ext cx="2057400" cy="273844"/>
          </a:xfr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/>
          </a:p>
        </p:txBody>
      </p:sp>
      <p:sp>
        <p:nvSpPr>
          <p:cNvPr id="9" name="Rounded Rectangle 8"/>
          <p:cNvSpPr/>
          <p:nvPr/>
        </p:nvSpPr>
        <p:spPr>
          <a:xfrm>
            <a:off x="2165829" y="2187707"/>
            <a:ext cx="1451201" cy="166247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" name="Right Arrow 9"/>
          <p:cNvSpPr/>
          <p:nvPr/>
        </p:nvSpPr>
        <p:spPr>
          <a:xfrm>
            <a:off x="1534579" y="2339799"/>
            <a:ext cx="600277" cy="275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731394" y="2797886"/>
            <a:ext cx="463342" cy="24123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4102201" y="3263794"/>
            <a:ext cx="1393603" cy="586391"/>
          </a:xfrm>
          <a:prstGeom prst="roundRect">
            <a:avLst/>
          </a:prstGeom>
          <a:solidFill>
            <a:srgbClr val="9966FF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Heroku Postgres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50046" y="1615064"/>
            <a:ext cx="1722640" cy="140425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Webpage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4" name="Right Arrow 13"/>
          <p:cNvSpPr/>
          <p:nvPr/>
        </p:nvSpPr>
        <p:spPr>
          <a:xfrm rot="1280027">
            <a:off x="5928655" y="3469002"/>
            <a:ext cx="564681" cy="3014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scontent.fbkk23-1.fna.fbcdn.net/v/t1.15752-9/70020085_499268947517976_4209908500949630976_n.jpg?_nc_cat=108&amp;_nc_oc=AQnWFAjMk6Yms0yGZShxseOq_M-1t8Odyw09LOpgiGQF3QlGVmZ6kkd0buVo-ysW8cg&amp;_nc_ht=scontent.fbkk23-1.fna&amp;oh=04cf1cf04845e96da7c7690406dc111f&amp;oe=5E127FA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3" y="2205882"/>
            <a:ext cx="801021" cy="730798"/>
          </a:xfrm>
          <a:prstGeom prst="rect">
            <a:avLst/>
          </a:prstGeom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22" name="Right Arrow 21"/>
          <p:cNvSpPr/>
          <p:nvPr/>
        </p:nvSpPr>
        <p:spPr>
          <a:xfrm rot="20665043">
            <a:off x="5819990" y="2475318"/>
            <a:ext cx="593385" cy="241238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6678962" y="3069789"/>
            <a:ext cx="1693724" cy="122703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Line </a:t>
            </a:r>
            <a:r>
              <a:rPr lang="en-US" dirty="0" err="1" smtClean="0"/>
              <a:t>Chatbot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25" name="AutoShape 2" descr="ผลการค้นหารูปภาพสำหรับ database sign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28" name="Rectangle 27"/>
          <p:cNvSpPr/>
          <p:nvPr/>
        </p:nvSpPr>
        <p:spPr>
          <a:xfrm>
            <a:off x="2249146" y="2381496"/>
            <a:ext cx="1299575" cy="533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dirty="0" smtClean="0"/>
              <a:t>โปรแกรมตรวจนับที่จอดรถ</a:t>
            </a:r>
            <a:endParaRPr lang="th-TH" dirty="0"/>
          </a:p>
        </p:txBody>
      </p:sp>
      <p:pic>
        <p:nvPicPr>
          <p:cNvPr id="31" name="Picture 8" descr="ผลการค้นหารูปภาพสำหรับ database 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987" y="2323099"/>
            <a:ext cx="860456" cy="8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6484822" y="1250511"/>
            <a:ext cx="189631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cs typeface="TH SarabunPSK" panose="020B0500040200020003" pitchFamily="34" charset="-34"/>
              </a:rPr>
              <a:t>Clients</a:t>
            </a:r>
            <a:endParaRPr lang="th-TH" sz="20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94888" y="670273"/>
            <a:ext cx="220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ระบบตรวจนับที่จอดรถ</a:t>
            </a:r>
            <a:endParaRPr lang="th-TH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098" name="Picture 2" descr="Image result for l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86" y="3578802"/>
            <a:ext cx="675959" cy="57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 rot="21158110">
            <a:off x="454950" y="1163770"/>
            <a:ext cx="20001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YouTube </a:t>
            </a:r>
            <a:r>
              <a:rPr lang="en-US" sz="1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live video streaming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340152" y="1558107"/>
            <a:ext cx="1524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Heroku</a:t>
            </a:r>
            <a:r>
              <a:rPr lang="en-US" sz="240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th-TH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534579" y="3165821"/>
            <a:ext cx="600277" cy="336353"/>
          </a:xfrm>
          <a:prstGeom prst="rightArrow">
            <a:avLst>
              <a:gd name="adj1" fmla="val 37516"/>
              <a:gd name="adj2" fmla="val 50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172478" y="3081283"/>
            <a:ext cx="1334472" cy="131200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th-TH" sz="1200" dirty="0" smtClean="0"/>
          </a:p>
          <a:p>
            <a:pPr algn="ctr"/>
            <a:endParaRPr lang="th-TH" sz="1200" dirty="0"/>
          </a:p>
          <a:p>
            <a:pPr algn="ctr"/>
            <a:r>
              <a:rPr lang="en-US" sz="1400" b="1" dirty="0" smtClean="0"/>
              <a:t>Parking lot</a:t>
            </a:r>
            <a:r>
              <a:rPr lang="th-TH" sz="1400" b="1" dirty="0" smtClean="0"/>
              <a:t> 2 </a:t>
            </a:r>
            <a:endParaRPr lang="en-US" sz="1400" b="1" dirty="0" smtClean="0"/>
          </a:p>
          <a:p>
            <a:pPr algn="ctr"/>
            <a:endParaRPr lang="en-US" sz="1200" dirty="0"/>
          </a:p>
          <a:p>
            <a:pPr algn="ctr"/>
            <a:endParaRPr lang="th-TH" sz="1200" dirty="0" smtClean="0"/>
          </a:p>
          <a:p>
            <a:pPr algn="ctr"/>
            <a:endParaRPr lang="en-US" sz="1200" b="1" dirty="0" smtClean="0"/>
          </a:p>
          <a:p>
            <a:pPr algn="ctr"/>
            <a:endParaRPr lang="en-US" sz="1200" dirty="0"/>
          </a:p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endParaRPr lang="en-US" dirty="0" smtClean="0"/>
          </a:p>
        </p:txBody>
      </p:sp>
      <p:sp>
        <p:nvSpPr>
          <p:cNvPr id="4096" name="Curved Down Arrow 4095"/>
          <p:cNvSpPr/>
          <p:nvPr/>
        </p:nvSpPr>
        <p:spPr>
          <a:xfrm>
            <a:off x="1571099" y="1034550"/>
            <a:ext cx="5409899" cy="1266829"/>
          </a:xfrm>
          <a:prstGeom prst="curved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7" y="3502174"/>
            <a:ext cx="882232" cy="8822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158" y="3068424"/>
            <a:ext cx="655453" cy="6554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43" y="3068424"/>
            <a:ext cx="642122" cy="642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9738" y="2150637"/>
            <a:ext cx="1622948" cy="74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9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508027" cy="890414"/>
          </a:xfrm>
        </p:spPr>
        <p:txBody>
          <a:bodyPr>
            <a:normAutofit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รายละเอียดของการพัฒนา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z="1050" smtClean="0"/>
              <a:pPr/>
              <a:t>11</a:t>
            </a:fld>
            <a:endParaRPr lang="en-US" sz="10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z="1050" smtClean="0"/>
              <a:t>4/9/2020</a:t>
            </a:fld>
            <a:endParaRPr lang="en-US" sz="105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/>
          </p:nvPr>
        </p:nvSpPr>
        <p:spPr>
          <a:xfrm>
            <a:off x="395536" y="915566"/>
            <a:ext cx="8229600" cy="3274820"/>
          </a:xfrm>
        </p:spPr>
        <p:txBody>
          <a:bodyPr>
            <a:normAutofit/>
          </a:bodyPr>
          <a:lstStyle/>
          <a:p>
            <a:endParaRPr lang="th-TH" sz="2400" dirty="0" smtClean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โปรแกรมทำการตรวจสอบที่จอดรถที่ว่างผ่านกล้อง แล้วส่งข้อมูลไปยังฐานข้อมูลเพื่อให้เว็บไซต์และแช</a:t>
            </a:r>
            <a:r>
              <a:rPr lang="th-TH" sz="2400" dirty="0" err="1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ทบอท</a:t>
            </a:r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นำข้อมูลไปแสดง</a:t>
            </a:r>
            <a:endParaRPr lang="th-TH" sz="2400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เว็บไซต์จะดึงภาพจากล้องมาแสดง และจะแสดงจำนวนที่จอดทั้งหมด จำนวนที่ว่าง และเวลา</a:t>
            </a:r>
          </a:p>
          <a:p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ฐานข้อมูลจะเก็บจำนวนที่ว่าง และเวลา</a:t>
            </a:r>
          </a:p>
          <a:p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แช</a:t>
            </a:r>
            <a:r>
              <a:rPr lang="th-TH" sz="2400" dirty="0" err="1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ทบอท</a:t>
            </a:r>
            <a:r>
              <a:rPr lang="th-TH" sz="2400" dirty="0" smtClean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 New" panose="02020603050405020304" pitchFamily="18" charset="-34"/>
                <a:cs typeface="Angsana New" panose="02020603050405020304" pitchFamily="18" charset="-34"/>
              </a:rPr>
              <a:t>จะตอบกลับเป็นจำนวนที่ว่างของที่จอดรถ และเวลาหลังจากได้รับคำถามจากผู้ใช้งาน</a:t>
            </a:r>
          </a:p>
        </p:txBody>
      </p:sp>
    </p:spTree>
    <p:extLst>
      <p:ext uri="{BB962C8B-B14F-4D97-AF65-F5344CB8AC3E}">
        <p14:creationId xmlns:p14="http://schemas.microsoft.com/office/powerpoint/2010/main" val="24538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491630"/>
            <a:ext cx="7765322" cy="727838"/>
          </a:xfrm>
        </p:spPr>
        <p:txBody>
          <a:bodyPr>
            <a:noAutofit/>
          </a:bodyPr>
          <a:lstStyle/>
          <a:p>
            <a:r>
              <a:rPr lang="th-TH" sz="6000" dirty="0" smtClean="0"/>
              <a:t>การทำงานของระบบต่าง</a:t>
            </a:r>
            <a:endParaRPr lang="th-TH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pic>
        <p:nvPicPr>
          <p:cNvPr id="6" name="Content Placeholder 5"/>
          <p:cNvPicPr>
            <a:picLocks noGrp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7494"/>
            <a:ext cx="8028384" cy="45879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4286191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solidFill>
                  <a:schemeClr val="bg1"/>
                </a:solidFill>
              </a:rPr>
              <a:t>ผังการทำงานของเว๊บแอพลิเคชั่น</a:t>
            </a:r>
            <a:endParaRPr lang="th-T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64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372200" y="2499742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/>
              <a:t>ผังการทำงานของแชทบอท</a:t>
            </a:r>
            <a:endParaRPr lang="th-TH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0"/>
            <a:ext cx="3329925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9952" y="1851670"/>
            <a:ext cx="387266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tx2">
                    <a:lumMod val="25000"/>
                  </a:schemeClr>
                </a:solidFill>
              </a:rPr>
              <a:t>map</a:t>
            </a:r>
            <a:endParaRPr lang="th-TH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83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pic>
        <p:nvPicPr>
          <p:cNvPr id="6" name="Picture 5" descr="C:\Users\ta_ac\Downloads\92020187_3004046442985467_203121295624241152_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268" y="0"/>
            <a:ext cx="45365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969520" y="1059582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>
                <a:solidFill>
                  <a:schemeClr val="bg1"/>
                </a:solidFill>
              </a:rPr>
              <a:t>ผังภาพรวมการทำงานของโปรแกรมตรวจสอบที่ว่างที่จอดรถ</a:t>
            </a:r>
            <a:endParaRPr lang="th-TH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98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5113" y="1806119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/>
              <a:t>ผังภาพการตรวจจับรถยนต์</a:t>
            </a:r>
            <a:endParaRPr lang="th-TH" sz="200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0"/>
            <a:ext cx="25202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2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0"/>
            <a:ext cx="3782291" cy="5143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404" y="1537326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000" dirty="0" smtClean="0"/>
              <a:t>ผังภาพการทำงานของการนับจำนวนรถที่จอดอยู่ในเขต</a:t>
            </a:r>
            <a:endParaRPr lang="th-TH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1891269"/>
            <a:ext cx="864096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th-TH" sz="800" dirty="0" smtClean="0">
                <a:solidFill>
                  <a:schemeClr val="tx2">
                    <a:lumMod val="25000"/>
                  </a:schemeClr>
                </a:solidFill>
              </a:rPr>
              <a:t>ได้ตำแหน่งของที่จอดรถ</a:t>
            </a:r>
            <a:endParaRPr lang="th-TH" sz="800" dirty="0">
              <a:solidFill>
                <a:schemeClr val="tx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2283718"/>
            <a:ext cx="7765322" cy="727838"/>
          </a:xfrm>
        </p:spPr>
        <p:txBody>
          <a:bodyPr>
            <a:noAutofit/>
          </a:bodyPr>
          <a:lstStyle/>
          <a:p>
            <a:r>
              <a:rPr lang="th-TH" sz="6600" dirty="0" smtClean="0"/>
              <a:t>ตัววัดผล</a:t>
            </a:r>
            <a:endParaRPr lang="th-TH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4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27534"/>
            <a:ext cx="7765322" cy="727838"/>
          </a:xfrm>
        </p:spPr>
        <p:txBody>
          <a:bodyPr>
            <a:normAutofit fontScale="90000"/>
          </a:bodyPr>
          <a:lstStyle/>
          <a:p>
            <a:r>
              <a:rPr lang="th-TH" dirty="0">
                <a:effectLst/>
              </a:rPr>
              <a:t>การทดสอบความแม่นยำของโมเดลในการตรวจจับรถยนต์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th-T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th-TH" sz="2000" dirty="0">
                <a:effectLst/>
              </a:rPr>
              <a:t>การทดสอบโมเดลที่นำมาใช้ในการตรวจจับรถยนต์ โดยข้อมูลที่ทดสอบจะมีทั้งหมด 108 รูป โดยรูปที่นำมาทดสอบจะเป็นรูปภาพที่มาจากกล้องและดาวน์โหลดมาจากอินเทอร์เน็ตเพื่อความแตกต่างกันของข้อมูล ซึ่งหลังจากได้ทำการทดสอบรูปทั้งหมดแล้ว ได้นำค่าที่หาได้มาทำการหาค่าเปอร์เซนต์ความถูกต้องของโมเดล โดยจะมีค่าเปอร์เซ็นต์ความถูกต้องอยู่ที่ 83%</a:t>
            </a:r>
            <a:endParaRPr lang="en-US" sz="2000" dirty="0">
              <a:effectLst/>
            </a:endParaRPr>
          </a:p>
          <a:p>
            <a:endParaRPr lang="th-TH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854922"/>
            <a:ext cx="6727329" cy="151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1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62372"/>
            <a:ext cx="8496944" cy="785242"/>
          </a:xfrm>
        </p:spPr>
        <p:txBody>
          <a:bodyPr>
            <a:noAutofit/>
          </a:bodyPr>
          <a:lstStyle/>
          <a:p>
            <a:r>
              <a:rPr lang="th-TH" sz="32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ระบบตรวจสอบที่จอดรถผ่านเว็บและแช</a:t>
            </a:r>
            <a:r>
              <a:rPr lang="th-TH" sz="3200" b="1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ทบอท</a:t>
            </a:r>
            <a:endParaRPr lang="en-US" sz="32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937780" y="4435302"/>
            <a:ext cx="413375" cy="273844"/>
          </a:xfrm>
        </p:spPr>
        <p:txBody>
          <a:bodyPr/>
          <a:lstStyle/>
          <a:p>
            <a:fld id="{4BD1B78E-D18A-4ABB-82F7-EBAF2EDF2AD9}" type="slidenum">
              <a:rPr lang="en-US" sz="1050" smtClean="0"/>
              <a:pPr/>
              <a:t>2</a:t>
            </a:fld>
            <a:endParaRPr lang="en-US" sz="105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6804248" y="4435302"/>
            <a:ext cx="1200150" cy="273844"/>
          </a:xfrm>
        </p:spPr>
        <p:txBody>
          <a:bodyPr/>
          <a:lstStyle/>
          <a:p>
            <a:fld id="{B3DAC518-8E4C-419E-BB0F-424353780826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สมาชิกโครงงาน</a:t>
            </a:r>
          </a:p>
          <a:p>
            <a:pPr marL="0" indent="0">
              <a:buNone/>
            </a:pPr>
            <a:r>
              <a:rPr lang="th-TH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	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1.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นายธีรเจต 	</a:t>
            </a:r>
            <a:r>
              <a:rPr lang="th-TH" sz="24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ทัศนี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ยานนท์ 			รหัสนิสิต 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5930300330</a:t>
            </a:r>
            <a:endParaRPr lang="th-TH" sz="2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	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2.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นายนรา</a:t>
            </a:r>
            <a:r>
              <a:rPr lang="th-TH" sz="24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วิชญ์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	</a:t>
            </a:r>
            <a:r>
              <a:rPr lang="th-TH" sz="24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ธนะ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ไพศาลกีรติ 			รหัสนิสิต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5930300372</a:t>
            </a:r>
            <a:endParaRPr lang="en-US" sz="2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อาจารย์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ที่ปรึกษา</a:t>
            </a:r>
            <a:r>
              <a:rPr lang="en-US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ผศ.ดร.กุลวดี สมบูรณ์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วิวัฒน์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อาจารย์  ดร.ณัญพล พันนุรัตน์ 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, </a:t>
            </a:r>
            <a:r>
              <a:rPr lang="th-TH" sz="2400" dirty="0">
                <a:effectLst/>
              </a:rPr>
              <a:t>อ.จิรวัฒน์ จิตประสูตรวิทย์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5268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843558"/>
            <a:ext cx="7765322" cy="727838"/>
          </a:xfrm>
        </p:spPr>
        <p:txBody>
          <a:bodyPr>
            <a:normAutofit fontScale="90000"/>
          </a:bodyPr>
          <a:lstStyle/>
          <a:p>
            <a:r>
              <a:rPr lang="th-TH" dirty="0">
                <a:effectLst/>
              </a:rPr>
              <a:t>การทดสอบของการตรวจนับที่ว่างของจำนวนที่ว่างที่จอดรถยนต์</a:t>
            </a:r>
            <a:r>
              <a:rPr lang="en-US" dirty="0">
                <a:effectLst/>
              </a:rPr>
              <a:t/>
            </a:r>
            <a:br>
              <a:rPr lang="en-US" dirty="0">
                <a:effectLst/>
              </a:rPr>
            </a:br>
            <a:endParaRPr lang="th-T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h-TH" sz="2000" dirty="0">
                <a:effectLst/>
              </a:rPr>
              <a:t>ได้ทำการทดสอบโดยการวาดขอบเขตที่จอดรถที่ทำการนับที่ว่างในขอบเขตที่ได้ทำการ</a:t>
            </a:r>
            <a:r>
              <a:rPr lang="th-TH" sz="2000" dirty="0" smtClean="0">
                <a:effectLst/>
              </a:rPr>
              <a:t>วาดเท่านั้น </a:t>
            </a:r>
            <a:r>
              <a:rPr lang="th-TH" sz="2000" dirty="0">
                <a:effectLst/>
              </a:rPr>
              <a:t>ซึ่งเราได้ทำการทดสอบโดยได้ทำการวาดเขตที่จอดรถทั้งหมด 10 แบบ </a:t>
            </a:r>
            <a:endParaRPr lang="th-TH" sz="2000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2499742"/>
            <a:ext cx="2303487" cy="223224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63" y="2499742"/>
            <a:ext cx="2496432" cy="2226969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25" y="2499742"/>
            <a:ext cx="2277675" cy="22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8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27" y="612521"/>
            <a:ext cx="7765322" cy="727838"/>
          </a:xfrm>
        </p:spPr>
        <p:txBody>
          <a:bodyPr/>
          <a:lstStyle/>
          <a:p>
            <a:r>
              <a:rPr lang="th-TH" dirty="0" smtClean="0"/>
              <a:t>ภาพตัวอย่างโปรแกรม</a:t>
            </a:r>
            <a:endParaRPr lang="th-TH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38617" y="4515966"/>
            <a:ext cx="565159" cy="273844"/>
          </a:xfrm>
        </p:spPr>
        <p:txBody>
          <a:bodyPr/>
          <a:lstStyle/>
          <a:p>
            <a:fld id="{4BD1B78E-D18A-4ABB-82F7-EBAF2EDF2AD9}" type="slidenum">
              <a:rPr lang="en-US" sz="1000" smtClean="0"/>
              <a:pPr/>
              <a:t>21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012160" y="4515966"/>
            <a:ext cx="2057400" cy="273844"/>
          </a:xfrm>
        </p:spPr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12" y="1275606"/>
            <a:ext cx="496855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7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9672" y="-76991"/>
            <a:ext cx="5832648" cy="662513"/>
          </a:xfrm>
        </p:spPr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ebpage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A668-F55E-4D07-AFD4-FC1DF7BDD25D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z="1000" smtClean="0"/>
              <a:t>22</a:t>
            </a:fld>
            <a:endParaRPr lang="en-US" sz="1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896221"/>
            <a:ext cx="4680520" cy="2699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8628"/>
            <a:ext cx="1651887" cy="348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5" y="915566"/>
            <a:ext cx="6984776" cy="33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2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90" y="1131590"/>
            <a:ext cx="647821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1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132" y="1059582"/>
            <a:ext cx="6452609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</a:t>
            </a:r>
            <a:r>
              <a:rPr lang="en-US" dirty="0" err="1" smtClean="0"/>
              <a:t>Chatbot</a:t>
            </a:r>
            <a:endParaRPr lang="th-T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28109" y="4412457"/>
            <a:ext cx="2057400" cy="273844"/>
          </a:xfrm>
        </p:spPr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52" y="1185038"/>
            <a:ext cx="2547909" cy="376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736255"/>
            <a:ext cx="2605508" cy="39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771550"/>
            <a:ext cx="248319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7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71550"/>
            <a:ext cx="8599694" cy="40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ที่มาและปัญหา</a:t>
            </a:r>
            <a:endParaRPr lang="th-TH" sz="6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A668-F55E-4D07-AFD4-FC1DF7BDD25D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699542"/>
            <a:ext cx="7997069" cy="423305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46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43558"/>
            <a:ext cx="857901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4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42" y="627534"/>
            <a:ext cx="7624664" cy="42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44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F170-6692-442C-8051-61066ADD82B1}" type="datetime1">
              <a:rPr lang="en-US" smtClean="0"/>
              <a:t>4/10/2020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99542"/>
            <a:ext cx="7839108" cy="42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047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ประโยชน์ที่</a:t>
            </a:r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ได้รับ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956184" y="4430715"/>
            <a:ext cx="565159" cy="273844"/>
          </a:xfrm>
        </p:spPr>
        <p:txBody>
          <a:bodyPr/>
          <a:lstStyle/>
          <a:p>
            <a:fld id="{4BD1B78E-D18A-4ABB-82F7-EBAF2EDF2AD9}" type="slidenum">
              <a:rPr lang="en-US" sz="1000" smtClean="0"/>
              <a:pPr/>
              <a:t>34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804248" y="4448973"/>
            <a:ext cx="1151936" cy="237328"/>
          </a:xfrm>
        </p:spPr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68313" y="1491902"/>
            <a:ext cx="5759871" cy="2808040"/>
          </a:xfrm>
        </p:spPr>
        <p:txBody>
          <a:bodyPr>
            <a:normAutofit/>
          </a:bodyPr>
          <a:lstStyle/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เพิ่มความสะดวกสบายต่อการหาที่จอดรถ</a:t>
            </a: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ไม่เสียเวลากับการหาที่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จ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อดรถในเมื่อไม่มีที่ว่างแล้ว</a:t>
            </a: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ได้ความรู้และเข้าใจเรื่องการทำแช</a:t>
            </a:r>
            <a:r>
              <a:rPr lang="th-TH" sz="24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ทบอท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ได้ศึกษาข้อมูล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เกี่ยวกับ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video-processing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ศึกษาเกี่ยวกับการ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Deploy Application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 กับ </a:t>
            </a:r>
            <a:r>
              <a:rPr lang="en-US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Cloud Server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903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scontent.fbkk23-1.fna.fbcdn.net/v/t1.15752-9/75247437_531470627432529_6873724626124406784_n.jpg?_nc_cat=107&amp;_nc_eui2=AeH_MEr_b4j69TIVDH_MXvJoZxoJ2-e6cUflXGoa80w0GOGiI9Xa-K5n5XYy06XEsdnyLcaUPND-hdXH55eTpVMgv02IyemVH3e3eNGoPwgMHw&amp;_nc_oc=AQlkauSdG4hDKgLqsO2tLLLLQlLA-tAZfIqHJTMJHkcLrC1kVbwvJhaPW2aOm7TGEiA&amp;_nc_ht=scontent.fbkk23-1.fna&amp;oh=b79578a6be866b943929a56524fcc0c3&amp;oe=5E47FF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233" y="3507854"/>
            <a:ext cx="2752405" cy="144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87" y="339502"/>
            <a:ext cx="7429499" cy="1428750"/>
          </a:xfrm>
        </p:spPr>
        <p:txBody>
          <a:bodyPr>
            <a:normAutofit/>
          </a:bodyPr>
          <a:lstStyle/>
          <a:p>
            <a:r>
              <a:rPr lang="th-TH" sz="2800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ที่มาและปัญหา</a:t>
            </a:r>
            <a:endParaRPr lang="en-US" sz="28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7908498" y="4513364"/>
            <a:ext cx="413375" cy="273844"/>
          </a:xfrm>
        </p:spPr>
        <p:txBody>
          <a:bodyPr/>
          <a:lstStyle/>
          <a:p>
            <a:fld id="{4BD1B78E-D18A-4ABB-82F7-EBAF2EDF2AD9}" type="slidenum">
              <a:rPr lang="en-US" sz="1000" smtClean="0"/>
              <a:pPr/>
              <a:t>4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6708348" y="4513364"/>
            <a:ext cx="1200150" cy="273844"/>
          </a:xfrm>
        </p:spPr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95536" y="1347614"/>
            <a:ext cx="8228831" cy="2411265"/>
          </a:xfrm>
        </p:spPr>
        <p:txBody>
          <a:bodyPr>
            <a:normAutofit/>
          </a:bodyPr>
          <a:lstStyle/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รอง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อธิบดีกรมการขนส่งทางบก (ขบ.) เปิดเผยว่า สถิติรถจดทะเบียนใหม่ทั่วประเทศเฉพาะช่วง 6 เดือนแรกของปี 2562 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พบว่า</a:t>
            </a:r>
            <a:r>
              <a:rPr lang="th-TH" sz="2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มีผู้นำรถใหม่ป้ายแดงมาดำเนินการจดทะเบียน รวมทั้งสิ้น 1,615,524 คัน </a:t>
            </a:r>
            <a:endParaRPr lang="th-TH" sz="2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ผู้ขับรถไม่สามารถทราบได้ว่าสถานที่จอดที่ต้องการไปจอดนั้น มีที่ว่างสำหรับเขาหรือไม่</a:t>
            </a: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เกิดการเสียเวลาโดยเปล่าประโยชน์ จากการหาที่จอดรถถ้าเกิดที่จอดรถเต็ม </a:t>
            </a:r>
            <a:endParaRPr lang="th-TH" sz="24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0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h-TH" sz="6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แนวคิดและวิธีการแก้ปัญหา</a:t>
            </a:r>
            <a:endParaRPr lang="th-TH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A668-F55E-4D07-AFD4-FC1DF7BDD25D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7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แนวคิด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และวิธีการแก้ปัญหา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z="1000" smtClean="0"/>
              <a:pPr/>
              <a:t>6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23528" y="1257007"/>
            <a:ext cx="8229600" cy="2231976"/>
          </a:xfrm>
        </p:spPr>
        <p:txBody>
          <a:bodyPr>
            <a:normAutofit/>
          </a:bodyPr>
          <a:lstStyle/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แก้ปัญหาผู้ขับไม่ทราบว่าที่จอดรถว่างหรือไม่ โดยการเช็คทางเว็บหรือสอบถามผ่านทางแช</a:t>
            </a:r>
            <a:r>
              <a:rPr lang="th-TH" sz="2400" dirty="0" err="1" smtClean="0">
                <a:latin typeface="Angsana New" panose="02020603050405020304" pitchFamily="18" charset="-34"/>
                <a:cs typeface="Angsana New" panose="02020603050405020304" pitchFamily="18" charset="-34"/>
              </a:rPr>
              <a:t>ทบอท</a:t>
            </a:r>
            <a:endParaRPr lang="th-TH" sz="2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พัฒนาระบบโดยการเขียนโปรแกรม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เพื่อ</a:t>
            </a:r>
            <a:r>
              <a:rPr lang="th-TH" sz="2400" dirty="0" smtClean="0">
                <a:latin typeface="Angsana New" panose="02020603050405020304" pitchFamily="18" charset="-34"/>
                <a:cs typeface="Angsana New" panose="02020603050405020304" pitchFamily="18" charset="-34"/>
              </a:rPr>
              <a:t>ตรวจหาจำนวนที่ว่างโดยใช้ภาพจากกล้อง เพื่อนำค่าไปแสดงผลในเว็บไซต์ และแชทบอทดึงค่าไปใช้งานเมื่อมีการถามจากผู้ใช้งาน</a:t>
            </a:r>
            <a:endParaRPr lang="en-US" sz="2400" dirty="0" smtClean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24" y="3009064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635646"/>
            <a:ext cx="7765322" cy="727838"/>
          </a:xfrm>
        </p:spPr>
        <p:txBody>
          <a:bodyPr>
            <a:noAutofit/>
          </a:bodyPr>
          <a:lstStyle/>
          <a:p>
            <a:r>
              <a:rPr lang="th-TH" sz="6600" dirty="0" smtClean="0"/>
              <a:t>ขอบเขตโครงงาน</a:t>
            </a:r>
            <a:endParaRPr lang="th-TH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mtClean="0"/>
              <a:t>4/9/2020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 smtClean="0">
                <a:latin typeface="TH SarabunPSK" panose="020B0500040200020003" pitchFamily="34" charset="-34"/>
                <a:cs typeface="TH SarabunPSK" panose="020B0500040200020003" pitchFamily="34" charset="-34"/>
              </a:rPr>
              <a:t>ขอบเขตของโครงงาน</a:t>
            </a:r>
            <a:endParaRPr lang="en-US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1B78E-D18A-4ABB-82F7-EBAF2EDF2AD9}" type="slidenum">
              <a:rPr lang="en-US" sz="1000" smtClean="0"/>
              <a:pPr/>
              <a:t>8</a:t>
            </a:fld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F8DE5B6-C3B7-4E16-9FB6-33A9B4E55C07}" type="datetime1">
              <a:rPr lang="en-US" sz="1000" smtClean="0"/>
              <a:t>4/9/2020</a:t>
            </a:fld>
            <a:endParaRPr lang="en-US" sz="10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th-TH" sz="2400" dirty="0" smtClean="0">
                <a:cs typeface="+mj-cs"/>
              </a:rPr>
              <a:t>ตรวจสอบจำนวนที่จอดรถผ่าน</a:t>
            </a:r>
            <a:r>
              <a:rPr lang="th-TH" sz="2400" dirty="0" smtClean="0">
                <a:cs typeface="+mj-cs"/>
              </a:rPr>
              <a:t>เว็บไซท์และ</a:t>
            </a:r>
            <a:r>
              <a:rPr lang="th-TH" sz="2400" dirty="0" smtClean="0">
                <a:cs typeface="+mj-cs"/>
              </a:rPr>
              <a:t>แชทบอท</a:t>
            </a:r>
            <a:r>
              <a:rPr lang="th-TH" sz="2400" dirty="0" smtClean="0">
                <a:cs typeface="+mj-cs"/>
              </a:rPr>
              <a:t>ได้อย่างถูกต้อง</a:t>
            </a:r>
            <a:endParaRPr lang="th-TH" sz="2400" dirty="0" smtClean="0">
              <a:cs typeface="+mj-cs"/>
            </a:endParaRPr>
          </a:p>
          <a:p>
            <a:r>
              <a:rPr lang="th-TH" sz="2400" dirty="0" smtClean="0">
                <a:cs typeface="+mj-cs"/>
              </a:rPr>
              <a:t>มีการกำหนดขอบเขตที่จอดรถและมุมกล้องที่ตั้งไว้</a:t>
            </a:r>
          </a:p>
          <a:p>
            <a:r>
              <a:rPr lang="th-TH" sz="2400" dirty="0" smtClean="0">
                <a:cs typeface="+mj-cs"/>
              </a:rPr>
              <a:t>ฐานข้อมูลจะเก็บเวลา และจำนวนที่จอดรถที่ว่างอยู่</a:t>
            </a:r>
          </a:p>
          <a:p>
            <a:r>
              <a:rPr lang="th-TH" sz="2400" dirty="0" smtClean="0">
                <a:cs typeface="+mj-cs"/>
              </a:rPr>
              <a:t>เว็บ</a:t>
            </a:r>
            <a:r>
              <a:rPr lang="th-TH" sz="2400" dirty="0" smtClean="0">
                <a:cs typeface="+mj-cs"/>
              </a:rPr>
              <a:t>ไซท์</a:t>
            </a:r>
            <a:r>
              <a:rPr lang="th-TH" sz="2400" dirty="0" smtClean="0">
                <a:cs typeface="+mj-cs"/>
              </a:rPr>
              <a:t>จะ</a:t>
            </a:r>
            <a:r>
              <a:rPr lang="th-TH" sz="2400" dirty="0" smtClean="0">
                <a:cs typeface="+mj-cs"/>
              </a:rPr>
              <a:t>แสดงภาพจากกล้องและจำนวนที่จอดรถที่ว่างอยู่</a:t>
            </a:r>
          </a:p>
          <a:p>
            <a:r>
              <a:rPr lang="th-TH" sz="2400" dirty="0" smtClean="0">
                <a:cs typeface="+mj-cs"/>
              </a:rPr>
              <a:t>ไม่สามารถใช้กับลานจอดที่รถที่มีหลังคา</a:t>
            </a:r>
            <a:r>
              <a:rPr lang="th-TH" sz="2400" dirty="0" smtClean="0">
                <a:cs typeface="+mj-cs"/>
              </a:rPr>
              <a:t>ได้</a:t>
            </a:r>
          </a:p>
          <a:p>
            <a:r>
              <a:rPr lang="th-TH" sz="2400" dirty="0" smtClean="0">
                <a:cs typeface="+mj-cs"/>
              </a:rPr>
              <a:t>ไลน์สามารถแจ้งเตือนที่จอดรถเต็มเมื่อไม่มีที่ว่างแล้วให้กับผู้ใช้ที่พึ่งสอบถามไป</a:t>
            </a:r>
            <a:endParaRPr lang="th-TH" sz="2400" dirty="0" smtClean="0">
              <a:cs typeface="+mj-cs"/>
            </a:endParaRPr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  <a:p>
            <a:endParaRPr lang="th-TH" dirty="0" smtClean="0"/>
          </a:p>
        </p:txBody>
      </p:sp>
    </p:spTree>
    <p:extLst>
      <p:ext uri="{BB962C8B-B14F-4D97-AF65-F5344CB8AC3E}">
        <p14:creationId xmlns:p14="http://schemas.microsoft.com/office/powerpoint/2010/main" val="58681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System Overview</a:t>
            </a:r>
            <a:endParaRPr lang="th-TH" sz="6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A668-F55E-4D07-AFD4-FC1DF7BDD25D}" type="datetime1">
              <a:rPr lang="en-US" smtClean="0"/>
              <a:t>4/9/2020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752E5-F13A-4B10-92BF-F2A6AB2CEB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4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6587</TotalTime>
  <Words>715</Words>
  <Application>Microsoft Office PowerPoint</Application>
  <PresentationFormat>On-screen Show (16:9)</PresentationFormat>
  <Paragraphs>164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Angsana New</vt:lpstr>
      <vt:lpstr>Calibri</vt:lpstr>
      <vt:lpstr>Calisto MT</vt:lpstr>
      <vt:lpstr>Cordia New</vt:lpstr>
      <vt:lpstr>TH SarabunPSK</vt:lpstr>
      <vt:lpstr>Trebuchet MS</vt:lpstr>
      <vt:lpstr>Wingdings 2</vt:lpstr>
      <vt:lpstr>Slate</vt:lpstr>
      <vt:lpstr>ระบบตรวจสอบที่จอดรถผ่านเว็บและแชทบอท</vt:lpstr>
      <vt:lpstr>ระบบตรวจสอบที่จอดรถผ่านเว็บและแชทบอท</vt:lpstr>
      <vt:lpstr>ที่มาและปัญหา</vt:lpstr>
      <vt:lpstr>ที่มาและปัญหา</vt:lpstr>
      <vt:lpstr>แนวคิดและวิธีการแก้ปัญหา</vt:lpstr>
      <vt:lpstr>แนวคิดและวิธีการแก้ปัญหา</vt:lpstr>
      <vt:lpstr>ขอบเขตโครงงาน</vt:lpstr>
      <vt:lpstr>ขอบเขตของโครงงาน</vt:lpstr>
      <vt:lpstr>System Overview</vt:lpstr>
      <vt:lpstr>ภาพรวมการทำงาน</vt:lpstr>
      <vt:lpstr>รายละเอียดของการพัฒนา</vt:lpstr>
      <vt:lpstr>การทำงานของระบบต่าง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ตัววัดผล</vt:lpstr>
      <vt:lpstr>การทดสอบความแม่นยำของโมเดลในการตรวจจับรถยนต์ </vt:lpstr>
      <vt:lpstr>การทดสอบของการตรวจนับที่ว่างของจำนวนที่ว่างที่จอดรถยนต์ </vt:lpstr>
      <vt:lpstr>ภาพตัวอย่างโปรแกรม</vt:lpstr>
      <vt:lpstr>Webpage</vt:lpstr>
      <vt:lpstr>PowerPoint Presentation</vt:lpstr>
      <vt:lpstr>PowerPoint Presentation</vt:lpstr>
      <vt:lpstr>PowerPoint Presentation</vt:lpstr>
      <vt:lpstr>Line 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ประโยชน์ที่ได้รับ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Darkon</dc:creator>
  <cp:lastModifiedBy>ธีรเจต ทัศนียานนท์</cp:lastModifiedBy>
  <cp:revision>458</cp:revision>
  <dcterms:created xsi:type="dcterms:W3CDTF">2016-08-04T17:46:53Z</dcterms:created>
  <dcterms:modified xsi:type="dcterms:W3CDTF">2020-04-10T09:23:09Z</dcterms:modified>
</cp:coreProperties>
</file>